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64" r:id="rId5"/>
    <p:sldId id="265" r:id="rId6"/>
    <p:sldId id="260" r:id="rId7"/>
    <p:sldId id="258" r:id="rId8"/>
    <p:sldId id="263" r:id="rId9"/>
    <p:sldId id="267" r:id="rId10"/>
    <p:sldId id="266" r:id="rId11"/>
    <p:sldId id="268" r:id="rId12"/>
  </p:sldIdLst>
  <p:sldSz cx="9144000" cy="6858000" type="screen4x3"/>
  <p:notesSz cx="6858000" cy="9144000"/>
  <p:defaultTextStyle>
    <a:defPPr>
      <a:defRPr lang="sk-S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27" d="100"/>
          <a:sy n="27" d="100"/>
        </p:scale>
        <p:origin x="-84" y="-6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á sním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k-SK" smtClean="0"/>
              <a:t>Kliknite sem a upravte štýl predlohy podnadpisov.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812B65-9A1B-42FF-8DDA-365A2B0950AF}" type="datetimeFigureOut">
              <a:rPr lang="sk-SK" smtClean="0"/>
              <a:pPr/>
              <a:t>27. 5. 2013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463108-0728-4F2C-A3A7-356034624A9C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z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zvislého text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812B65-9A1B-42FF-8DDA-365A2B0950AF}" type="datetimeFigureOut">
              <a:rPr lang="sk-SK" smtClean="0"/>
              <a:pPr/>
              <a:t>27. 5. 2013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463108-0728-4F2C-A3A7-356034624A9C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Z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zvislého text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812B65-9A1B-42FF-8DDA-365A2B0950AF}" type="datetimeFigureOut">
              <a:rPr lang="sk-SK" smtClean="0"/>
              <a:pPr/>
              <a:t>27. 5. 2013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463108-0728-4F2C-A3A7-356034624A9C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812B65-9A1B-42FF-8DDA-365A2B0950AF}" type="datetimeFigureOut">
              <a:rPr lang="sk-SK" smtClean="0"/>
              <a:pPr/>
              <a:t>27. 5. 2013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463108-0728-4F2C-A3A7-356034624A9C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Hlavička sekc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k-SK" smtClean="0"/>
              <a:t>Kliknite sem a upravte štýly predlohy textu.</a:t>
            </a:r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812B65-9A1B-42FF-8DDA-365A2B0950AF}" type="datetimeFigureOut">
              <a:rPr lang="sk-SK" smtClean="0"/>
              <a:pPr/>
              <a:t>27. 5. 2013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463108-0728-4F2C-A3A7-356034624A9C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obsah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5" name="Zástupný symbol dátum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812B65-9A1B-42FF-8DDA-365A2B0950AF}" type="datetimeFigureOut">
              <a:rPr lang="sk-SK" smtClean="0"/>
              <a:pPr/>
              <a:t>27. 5. 2013</a:t>
            </a:fld>
            <a:endParaRPr lang="sk-SK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463108-0728-4F2C-A3A7-356034624A9C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</p:txBody>
      </p:sp>
      <p:sp>
        <p:nvSpPr>
          <p:cNvPr id="4" name="Zástupný symbol obsah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5" name="Zástupný symbol text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</p:txBody>
      </p:sp>
      <p:sp>
        <p:nvSpPr>
          <p:cNvPr id="6" name="Zástupný symbol obsah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7" name="Zástupný symbol dátum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812B65-9A1B-42FF-8DDA-365A2B0950AF}" type="datetimeFigureOut">
              <a:rPr lang="sk-SK" smtClean="0"/>
              <a:pPr/>
              <a:t>27. 5. 2013</a:t>
            </a:fld>
            <a:endParaRPr lang="sk-SK"/>
          </a:p>
        </p:txBody>
      </p:sp>
      <p:sp>
        <p:nvSpPr>
          <p:cNvPr id="8" name="Zástupný symbol päty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9" name="Zástupný symbol čísla snímky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463108-0728-4F2C-A3A7-356034624A9C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Len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dátum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812B65-9A1B-42FF-8DDA-365A2B0950AF}" type="datetimeFigureOut">
              <a:rPr lang="sk-SK" smtClean="0"/>
              <a:pPr/>
              <a:t>27. 5. 2013</a:t>
            </a:fld>
            <a:endParaRPr lang="sk-SK"/>
          </a:p>
        </p:txBody>
      </p:sp>
      <p:sp>
        <p:nvSpPr>
          <p:cNvPr id="4" name="Zástupný symbol päty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5" name="Zástupný symbol čísla snímky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463108-0728-4F2C-A3A7-356034624A9C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dátum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812B65-9A1B-42FF-8DDA-365A2B0950AF}" type="datetimeFigureOut">
              <a:rPr lang="sk-SK" smtClean="0"/>
              <a:pPr/>
              <a:t>27. 5. 2013</a:t>
            </a:fld>
            <a:endParaRPr lang="sk-SK"/>
          </a:p>
        </p:txBody>
      </p:sp>
      <p:sp>
        <p:nvSpPr>
          <p:cNvPr id="3" name="Zástupný symbol päty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4" name="Zástupný symbol čísla snímky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463108-0728-4F2C-A3A7-356034624A9C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text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</p:txBody>
      </p:sp>
      <p:sp>
        <p:nvSpPr>
          <p:cNvPr id="5" name="Zástupný symbol dátum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812B65-9A1B-42FF-8DDA-365A2B0950AF}" type="datetimeFigureOut">
              <a:rPr lang="sk-SK" smtClean="0"/>
              <a:pPr/>
              <a:t>27. 5. 2013</a:t>
            </a:fld>
            <a:endParaRPr lang="sk-SK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463108-0728-4F2C-A3A7-356034624A9C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ok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obrázka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k-SK"/>
          </a:p>
        </p:txBody>
      </p:sp>
      <p:sp>
        <p:nvSpPr>
          <p:cNvPr id="4" name="Zástupný symbol text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</p:txBody>
      </p:sp>
      <p:sp>
        <p:nvSpPr>
          <p:cNvPr id="5" name="Zástupný symbol dátum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812B65-9A1B-42FF-8DDA-365A2B0950AF}" type="datetimeFigureOut">
              <a:rPr lang="sk-SK" smtClean="0"/>
              <a:pPr/>
              <a:t>27. 5. 2013</a:t>
            </a:fld>
            <a:endParaRPr lang="sk-SK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463108-0728-4F2C-A3A7-356034624A9C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nadpis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812B65-9A1B-42FF-8DDA-365A2B0950AF}" type="datetimeFigureOut">
              <a:rPr lang="sk-SK" smtClean="0"/>
              <a:pPr/>
              <a:t>27. 5. 2013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463108-0728-4F2C-A3A7-356034624A9C}" type="slidenum">
              <a:rPr lang="sk-SK" smtClean="0"/>
              <a:pPr/>
              <a:t>‹#›</a:t>
            </a:fld>
            <a:endParaRPr lang="sk-SK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k-S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762000" y="304800"/>
            <a:ext cx="7772400" cy="1470025"/>
          </a:xfrm>
        </p:spPr>
        <p:txBody>
          <a:bodyPr>
            <a:normAutofit/>
          </a:bodyPr>
          <a:lstStyle/>
          <a:p>
            <a:r>
              <a:rPr lang="sk-SK" sz="8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</a:rPr>
              <a:t>Veterná energia</a:t>
            </a:r>
            <a:endParaRPr lang="sk-SK" sz="80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</a:endParaRP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4343400" y="6248400"/>
            <a:ext cx="4800600" cy="609600"/>
          </a:xfrm>
        </p:spPr>
        <p:txBody>
          <a:bodyPr/>
          <a:lstStyle/>
          <a:p>
            <a:r>
              <a:rPr lang="sk-SK" dirty="0" err="1" smtClean="0">
                <a:solidFill>
                  <a:schemeClr val="bg1"/>
                </a:solidFill>
              </a:rPr>
              <a:t>Bianka</a:t>
            </a:r>
            <a:r>
              <a:rPr lang="sk-SK" dirty="0" smtClean="0">
                <a:solidFill>
                  <a:schemeClr val="bg1"/>
                </a:solidFill>
              </a:rPr>
              <a:t> </a:t>
            </a:r>
            <a:r>
              <a:rPr lang="sk-SK" dirty="0" err="1" smtClean="0">
                <a:solidFill>
                  <a:schemeClr val="bg1"/>
                </a:solidFill>
              </a:rPr>
              <a:t>Dragošová</a:t>
            </a:r>
            <a:r>
              <a:rPr lang="sk-SK" dirty="0" smtClean="0">
                <a:solidFill>
                  <a:schemeClr val="bg1"/>
                </a:solidFill>
              </a:rPr>
              <a:t> 8.B</a:t>
            </a:r>
            <a:endParaRPr lang="sk-SK" dirty="0">
              <a:solidFill>
                <a:schemeClr val="bg1"/>
              </a:solidFill>
            </a:endParaRPr>
          </a:p>
        </p:txBody>
      </p:sp>
      <p:pic>
        <p:nvPicPr>
          <p:cNvPr id="10242" name="Picture 2" descr="http://www.seps.sk/zp/save/image10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286000"/>
            <a:ext cx="4714875" cy="400204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44" name="Picture 4" descr="http://www.savenergy.sk/UserFiles/Image/Vetrne%20el_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521346">
            <a:off x="3524112" y="2597959"/>
            <a:ext cx="5395524" cy="338019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k-SK"/>
          </a:p>
        </p:txBody>
      </p:sp>
      <p:pic>
        <p:nvPicPr>
          <p:cNvPr id="23554" name="Picture 2" descr=" - 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609599"/>
            <a:ext cx="9144000" cy="6248401"/>
          </a:xfrm>
          <a:prstGeom prst="rect">
            <a:avLst/>
          </a:prstGeom>
          <a:noFill/>
        </p:spPr>
      </p:pic>
      <p:sp>
        <p:nvSpPr>
          <p:cNvPr id="23555" name="Rectangle 3"/>
          <p:cNvSpPr>
            <a:spLocks noChangeArrowheads="1"/>
          </p:cNvSpPr>
          <p:nvPr/>
        </p:nvSpPr>
        <p:spPr bwMode="auto">
          <a:xfrm>
            <a:off x="1066800" y="228600"/>
            <a:ext cx="754380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sk-SK" sz="200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aramond" pitchFamily="18" charset="0"/>
                <a:cs typeface="Arial" pitchFamily="34" charset="0"/>
              </a:rPr>
              <a:t>Desať najväčších výrobcov veterných turbín </a:t>
            </a:r>
            <a:r>
              <a:rPr kumimoji="0" lang="en-US" sz="200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Garamond" pitchFamily="18" charset="0"/>
                <a:cs typeface="Arial" pitchFamily="34" charset="0"/>
              </a:rPr>
              <a:t>vo</a:t>
            </a:r>
            <a:r>
              <a:rPr kumimoji="0" lang="en-US" sz="200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aramond" pitchFamily="18" charset="0"/>
                <a:cs typeface="Arial" pitchFamily="34" charset="0"/>
              </a:rPr>
              <a:t> </a:t>
            </a:r>
            <a:r>
              <a:rPr kumimoji="0" lang="en-US" sz="200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Garamond" pitchFamily="18" charset="0"/>
                <a:cs typeface="Arial" pitchFamily="34" charset="0"/>
              </a:rPr>
              <a:t>svete</a:t>
            </a:r>
            <a:r>
              <a:rPr kumimoji="0" lang="en-US" sz="200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aramond" pitchFamily="18" charset="0"/>
                <a:cs typeface="Arial" pitchFamily="34" charset="0"/>
              </a:rPr>
              <a:t> v </a:t>
            </a:r>
            <a:r>
              <a:rPr kumimoji="0" lang="en-US" sz="200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Garamond" pitchFamily="18" charset="0"/>
                <a:cs typeface="Arial" pitchFamily="34" charset="0"/>
              </a:rPr>
              <a:t>roku</a:t>
            </a:r>
            <a:r>
              <a:rPr kumimoji="0" lang="en-US" sz="200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aramond" pitchFamily="18" charset="0"/>
                <a:cs typeface="Arial" pitchFamily="34" charset="0"/>
              </a:rPr>
              <a:t> 2006</a:t>
            </a:r>
            <a:r>
              <a:rPr kumimoji="0" lang="en-US" sz="140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aramond" pitchFamily="18" charset="0"/>
                <a:cs typeface="Arial" pitchFamily="34" charset="0"/>
              </a:rPr>
              <a:t> </a:t>
            </a:r>
            <a:endParaRPr kumimoji="0" lang="en-US" sz="360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Garamond" pitchFamily="18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819400"/>
            <a:ext cx="8229600" cy="1143000"/>
          </a:xfrm>
        </p:spPr>
        <p:txBody>
          <a:bodyPr>
            <a:normAutofit/>
          </a:bodyPr>
          <a:lstStyle/>
          <a:p>
            <a:r>
              <a:rPr lang="sk-SK" sz="5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Garamond" pitchFamily="18" charset="0"/>
              </a:rPr>
              <a:t>Ďakujem za pozornosť </a:t>
            </a:r>
            <a:endParaRPr lang="sk-SK" sz="54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Garamond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0" y="1295400"/>
            <a:ext cx="8915400" cy="5562600"/>
          </a:xfrm>
        </p:spPr>
        <p:txBody>
          <a:bodyPr>
            <a:normAutofit/>
          </a:bodyPr>
          <a:lstStyle/>
          <a:p>
            <a:r>
              <a:rPr lang="sk-SK" dirty="0" smtClean="0">
                <a:latin typeface="Garamond" pitchFamily="18" charset="0"/>
              </a:rPr>
              <a:t>Veterná energia patrí z globálneho hľadiska k najvýznamnejším druhom obnoviteľných zdrojov energie, ktoré sa využívajú na výrobu elektrickej energie. </a:t>
            </a:r>
          </a:p>
          <a:p>
            <a:endParaRPr lang="sk-SK" dirty="0" smtClean="0">
              <a:latin typeface="Garamond" pitchFamily="18" charset="0"/>
            </a:endParaRPr>
          </a:p>
          <a:p>
            <a:r>
              <a:rPr lang="sk-SK" dirty="0" smtClean="0">
                <a:latin typeface="Garamond" pitchFamily="18" charset="0"/>
              </a:rPr>
              <a:t>Energia vetra má svoj pôvod v slnečnej aktivite. Zohrievaním vzduchu a jeho následným stúpaním do výšky totiž dochádza k prúdeniu vzdušnej masy okolo Zeme. Pred objavením parného stroja bol vietor dôležitým zdrojom mechanickej energie. </a:t>
            </a:r>
          </a:p>
        </p:txBody>
      </p:sp>
      <p:sp>
        <p:nvSpPr>
          <p:cNvPr id="4" name="BlokTextu 3"/>
          <p:cNvSpPr txBox="1"/>
          <p:nvPr/>
        </p:nvSpPr>
        <p:spPr>
          <a:xfrm>
            <a:off x="838200" y="304800"/>
            <a:ext cx="74676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sz="5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Garamond" pitchFamily="18" charset="0"/>
              </a:rPr>
              <a:t>Čo je to veterná energia?</a:t>
            </a:r>
            <a:endParaRPr lang="sk-SK" sz="54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Garamond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81000" y="304800"/>
            <a:ext cx="8305800" cy="1371600"/>
          </a:xfrm>
        </p:spPr>
        <p:txBody>
          <a:bodyPr>
            <a:normAutofit fontScale="90000"/>
          </a:bodyPr>
          <a:lstStyle/>
          <a:p>
            <a:r>
              <a:rPr lang="sk-SK" sz="6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Garamond" pitchFamily="18" charset="0"/>
              </a:rPr>
              <a:t>História veternej energie </a:t>
            </a:r>
            <a:r>
              <a:rPr lang="sk-SK" sz="5300" b="1" dirty="0" smtClean="0"/>
              <a:t/>
            </a:r>
            <a:br>
              <a:rPr lang="sk-SK" sz="5300" b="1" dirty="0" smtClean="0"/>
            </a:br>
            <a:endParaRPr lang="sk-SK" dirty="0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0" y="1295400"/>
            <a:ext cx="8915400" cy="5181600"/>
          </a:xfrm>
        </p:spPr>
        <p:txBody>
          <a:bodyPr/>
          <a:lstStyle/>
          <a:p>
            <a:r>
              <a:rPr lang="sk-SK" dirty="0" smtClean="0">
                <a:latin typeface="Garamond" pitchFamily="18" charset="0"/>
              </a:rPr>
              <a:t>Vietor sa využíval ako zdroj mechanickej energie vo veterných mlynoch, na pohon lodí(plachetnice), na čerpanie vody, na zavlažovanie, na rezanie dreva, na tkanie, lisovanie oleja, mletie šnupavého tabaku a korenia.</a:t>
            </a:r>
          </a:p>
          <a:p>
            <a:endParaRPr lang="sk-SK" dirty="0"/>
          </a:p>
        </p:txBody>
      </p:sp>
      <p:pic>
        <p:nvPicPr>
          <p:cNvPr id="9218" name="Picture 2" descr="http://static.itnews.sk/a501/image/file/2/0025/7sdTeV2H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76793">
            <a:off x="5202649" y="3363337"/>
            <a:ext cx="3810000" cy="33432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>
            <a:noAutofit/>
          </a:bodyPr>
          <a:lstStyle/>
          <a:p>
            <a:r>
              <a:rPr lang="sk-SK" sz="4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Garamond" pitchFamily="18" charset="0"/>
              </a:rPr>
              <a:t>Rozdelenie veterných elektrární</a:t>
            </a:r>
            <a:endParaRPr lang="sk-SK" sz="48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Garamond" pitchFamily="18" charset="0"/>
            </a:endParaRPr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228600" y="990600"/>
            <a:ext cx="8534400" cy="5638800"/>
          </a:xfrm>
        </p:spPr>
        <p:txBody>
          <a:bodyPr>
            <a:noAutofit/>
          </a:bodyPr>
          <a:lstStyle/>
          <a:p>
            <a:r>
              <a:rPr lang="sk-SK" sz="2200" dirty="0" smtClean="0">
                <a:latin typeface="Garamond" pitchFamily="18" charset="0"/>
              </a:rPr>
              <a:t>Podľa – veľkosti nainštalovaného výkonu</a:t>
            </a:r>
            <a:br>
              <a:rPr lang="sk-SK" sz="2200" dirty="0" smtClean="0">
                <a:latin typeface="Garamond" pitchFamily="18" charset="0"/>
              </a:rPr>
            </a:br>
            <a:r>
              <a:rPr lang="sk-SK" sz="2200" dirty="0" smtClean="0">
                <a:latin typeface="Garamond" pitchFamily="18" charset="0"/>
              </a:rPr>
              <a:t>- polohy osi rotora</a:t>
            </a:r>
            <a:br>
              <a:rPr lang="sk-SK" sz="2200" dirty="0" smtClean="0">
                <a:latin typeface="Garamond" pitchFamily="18" charset="0"/>
              </a:rPr>
            </a:br>
            <a:r>
              <a:rPr lang="sk-SK" sz="2200" dirty="0" smtClean="0">
                <a:latin typeface="Garamond" pitchFamily="18" charset="0"/>
              </a:rPr>
              <a:t>- počtu listov</a:t>
            </a:r>
          </a:p>
          <a:p>
            <a:r>
              <a:rPr lang="sk-SK" sz="2200" dirty="0" smtClean="0">
                <a:latin typeface="Garamond" pitchFamily="18" charset="0"/>
              </a:rPr>
              <a:t>Podľa veľkosti nainštalovaného výkonu</a:t>
            </a:r>
            <a:br>
              <a:rPr lang="sk-SK" sz="2200" dirty="0" smtClean="0">
                <a:latin typeface="Garamond" pitchFamily="18" charset="0"/>
              </a:rPr>
            </a:br>
            <a:r>
              <a:rPr lang="sk-SK" sz="2200" dirty="0" smtClean="0">
                <a:latin typeface="Garamond" pitchFamily="18" charset="0"/>
              </a:rPr>
              <a:t>- </a:t>
            </a:r>
            <a:r>
              <a:rPr lang="sk-SK" sz="2200" dirty="0" err="1" smtClean="0">
                <a:latin typeface="Garamond" pitchFamily="18" charset="0"/>
              </a:rPr>
              <a:t>Mikrozdroje</a:t>
            </a:r>
            <a:r>
              <a:rPr lang="sk-SK" sz="2200" dirty="0" smtClean="0">
                <a:latin typeface="Garamond" pitchFamily="18" charset="0"/>
              </a:rPr>
              <a:t> - s výkonom do 30kW - </a:t>
            </a:r>
            <a:r>
              <a:rPr lang="sk-SK" sz="2200" dirty="0" err="1" smtClean="0">
                <a:latin typeface="Garamond" pitchFamily="18" charset="0"/>
              </a:rPr>
              <a:t>vyrabaju</a:t>
            </a:r>
            <a:r>
              <a:rPr lang="sk-SK" sz="2200" dirty="0" smtClean="0">
                <a:latin typeface="Garamond" pitchFamily="18" charset="0"/>
              </a:rPr>
              <a:t> jednosmerný prúd na dobíjanie batérii</a:t>
            </a:r>
            <a:br>
              <a:rPr lang="sk-SK" sz="2200" dirty="0" smtClean="0">
                <a:latin typeface="Garamond" pitchFamily="18" charset="0"/>
              </a:rPr>
            </a:br>
            <a:r>
              <a:rPr lang="sk-SK" sz="2200" dirty="0" smtClean="0">
                <a:latin typeface="Garamond" pitchFamily="18" charset="0"/>
              </a:rPr>
              <a:t>- Stredne veľké elektrárne - s výkonom do 100kW</a:t>
            </a:r>
            <a:br>
              <a:rPr lang="sk-SK" sz="2200" dirty="0" smtClean="0">
                <a:latin typeface="Garamond" pitchFamily="18" charset="0"/>
              </a:rPr>
            </a:br>
            <a:r>
              <a:rPr lang="sk-SK" sz="2200" dirty="0" smtClean="0">
                <a:latin typeface="Garamond" pitchFamily="18" charset="0"/>
              </a:rPr>
              <a:t>- Veľké elektrárne - s výkonom nad 100kW</a:t>
            </a:r>
          </a:p>
          <a:p>
            <a:r>
              <a:rPr lang="sk-SK" sz="2200" dirty="0" smtClean="0">
                <a:latin typeface="Garamond" pitchFamily="18" charset="0"/>
              </a:rPr>
              <a:t>Podľa polohy osi rotora</a:t>
            </a:r>
            <a:br>
              <a:rPr lang="sk-SK" sz="2200" dirty="0" smtClean="0">
                <a:latin typeface="Garamond" pitchFamily="18" charset="0"/>
              </a:rPr>
            </a:br>
            <a:r>
              <a:rPr lang="sk-SK" sz="2200" dirty="0" smtClean="0">
                <a:latin typeface="Garamond" pitchFamily="18" charset="0"/>
              </a:rPr>
              <a:t>- S horizontálnou osou</a:t>
            </a:r>
            <a:br>
              <a:rPr lang="sk-SK" sz="2200" dirty="0" smtClean="0">
                <a:latin typeface="Garamond" pitchFamily="18" charset="0"/>
              </a:rPr>
            </a:br>
            <a:r>
              <a:rPr lang="sk-SK" sz="2200" dirty="0" smtClean="0">
                <a:latin typeface="Garamond" pitchFamily="18" charset="0"/>
              </a:rPr>
              <a:t>- S vertikálnou osou</a:t>
            </a:r>
          </a:p>
          <a:p>
            <a:r>
              <a:rPr lang="sk-SK" sz="2200" dirty="0" smtClean="0">
                <a:latin typeface="Garamond" pitchFamily="18" charset="0"/>
              </a:rPr>
              <a:t>Podľa počtu listov</a:t>
            </a:r>
            <a:br>
              <a:rPr lang="sk-SK" sz="2200" dirty="0" smtClean="0">
                <a:latin typeface="Garamond" pitchFamily="18" charset="0"/>
              </a:rPr>
            </a:br>
            <a:r>
              <a:rPr lang="sk-SK" sz="2200" dirty="0" smtClean="0">
                <a:latin typeface="Garamond" pitchFamily="18" charset="0"/>
              </a:rPr>
              <a:t>- Jednolistové</a:t>
            </a:r>
            <a:br>
              <a:rPr lang="sk-SK" sz="2200" dirty="0" smtClean="0">
                <a:latin typeface="Garamond" pitchFamily="18" charset="0"/>
              </a:rPr>
            </a:br>
            <a:r>
              <a:rPr lang="sk-SK" sz="2200" dirty="0" smtClean="0">
                <a:latin typeface="Garamond" pitchFamily="18" charset="0"/>
              </a:rPr>
              <a:t>- Dvojlistové</a:t>
            </a:r>
            <a:br>
              <a:rPr lang="sk-SK" sz="2200" dirty="0" smtClean="0">
                <a:latin typeface="Garamond" pitchFamily="18" charset="0"/>
              </a:rPr>
            </a:br>
            <a:r>
              <a:rPr lang="sk-SK" sz="2200" dirty="0" smtClean="0">
                <a:latin typeface="Garamond" pitchFamily="18" charset="0"/>
              </a:rPr>
              <a:t>- Trojlistové</a:t>
            </a:r>
            <a:br>
              <a:rPr lang="sk-SK" sz="2200" dirty="0" smtClean="0">
                <a:latin typeface="Garamond" pitchFamily="18" charset="0"/>
              </a:rPr>
            </a:br>
            <a:r>
              <a:rPr lang="sk-SK" sz="2200" dirty="0" smtClean="0">
                <a:latin typeface="Garamond" pitchFamily="18" charset="0"/>
              </a:rPr>
              <a:t>- 12 a 24 listové</a:t>
            </a:r>
            <a:r>
              <a:rPr lang="sk-SK" sz="2000" dirty="0" smtClean="0"/>
              <a:t/>
            </a:r>
            <a:br>
              <a:rPr lang="sk-SK" sz="2000" dirty="0" smtClean="0"/>
            </a:br>
            <a:endParaRPr lang="sk-SK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>
            <a:normAutofit/>
          </a:bodyPr>
          <a:lstStyle/>
          <a:p>
            <a:r>
              <a:rPr lang="sk-SK" sz="6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Garamond" pitchFamily="18" charset="0"/>
              </a:rPr>
              <a:t>Veterné turbíny</a:t>
            </a:r>
            <a:endParaRPr lang="sk-SK" sz="60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Garamond" pitchFamily="18" charset="0"/>
            </a:endParaRPr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457200" y="1371600"/>
            <a:ext cx="8305800" cy="5181600"/>
          </a:xfrm>
        </p:spPr>
        <p:txBody>
          <a:bodyPr>
            <a:normAutofit fontScale="92500" lnSpcReduction="10000"/>
          </a:bodyPr>
          <a:lstStyle/>
          <a:p>
            <a:r>
              <a:rPr lang="sk-SK" dirty="0" smtClean="0">
                <a:latin typeface="Garamond" pitchFamily="18" charset="0"/>
              </a:rPr>
              <a:t>Energia vetra sa mení na elektrickú energiu vo veterných turbínach. Veterná turbína je výrazne najväčšou položkou v projekte využitia veternej energie (tvorí až 65 - 82 % celkových nákladov). Veterná turbína sa zvyčajne skladá z týchto komponentov:</a:t>
            </a:r>
          </a:p>
          <a:p>
            <a:r>
              <a:rPr lang="sk-SK" dirty="0" smtClean="0">
                <a:latin typeface="Garamond" pitchFamily="18" charset="0"/>
              </a:rPr>
              <a:t>listy rotora</a:t>
            </a:r>
          </a:p>
          <a:p>
            <a:r>
              <a:rPr lang="sk-SK" dirty="0" smtClean="0">
                <a:latin typeface="Garamond" pitchFamily="18" charset="0"/>
              </a:rPr>
              <a:t>rotor</a:t>
            </a:r>
          </a:p>
          <a:p>
            <a:r>
              <a:rPr lang="sk-SK" dirty="0" smtClean="0">
                <a:latin typeface="Garamond" pitchFamily="18" charset="0"/>
              </a:rPr>
              <a:t>prevody</a:t>
            </a:r>
          </a:p>
          <a:p>
            <a:r>
              <a:rPr lang="sk-SK" dirty="0" smtClean="0">
                <a:latin typeface="Garamond" pitchFamily="18" charset="0"/>
              </a:rPr>
              <a:t>generátor</a:t>
            </a:r>
          </a:p>
          <a:p>
            <a:r>
              <a:rPr lang="sk-SK" dirty="0" smtClean="0">
                <a:latin typeface="Garamond" pitchFamily="18" charset="0"/>
              </a:rPr>
              <a:t>elektronika a regulačné zariadenie</a:t>
            </a:r>
            <a:endParaRPr lang="sk-SK" dirty="0">
              <a:latin typeface="Garamond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sk-SK" sz="48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k-SK"/>
          </a:p>
        </p:txBody>
      </p:sp>
      <p:pic>
        <p:nvPicPr>
          <p:cNvPr id="5122" name="Picture 2" descr="http://www.priateliazeme.sk/cepa/eportal/images/rez_veternou_turbinou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8359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04800" y="0"/>
            <a:ext cx="8534400" cy="1371600"/>
          </a:xfrm>
        </p:spPr>
        <p:txBody>
          <a:bodyPr>
            <a:noAutofit/>
          </a:bodyPr>
          <a:lstStyle/>
          <a:p>
            <a:r>
              <a:rPr lang="sk-SK" sz="4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Garamond" pitchFamily="18" charset="0"/>
              </a:rPr>
              <a:t>Výkon veterných turbín vo svete</a:t>
            </a:r>
            <a:endParaRPr lang="sk-SK" sz="48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Garamond" pitchFamily="18" charset="0"/>
            </a:endParaRPr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k-SK" dirty="0"/>
          </a:p>
        </p:txBody>
      </p:sp>
      <p:pic>
        <p:nvPicPr>
          <p:cNvPr id="6146" name="Picture 2" descr="http://www.eko.world.szm.com/texty/uz_prebrate/vetern2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00200" y="1219200"/>
            <a:ext cx="5765158" cy="56388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k-SK" sz="4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Garamond" pitchFamily="18" charset="0"/>
              </a:rPr>
              <a:t>Veterné elektrárne na Slovensku</a:t>
            </a:r>
            <a:endParaRPr lang="sk-SK" sz="48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Garamond" pitchFamily="18" charset="0"/>
            </a:endParaRPr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381000" y="1447800"/>
            <a:ext cx="8458200" cy="5029200"/>
          </a:xfrm>
        </p:spPr>
        <p:txBody>
          <a:bodyPr>
            <a:normAutofit lnSpcReduction="10000"/>
          </a:bodyPr>
          <a:lstStyle/>
          <a:p>
            <a:r>
              <a:rPr lang="sk-SK" dirty="0" smtClean="0">
                <a:latin typeface="Garamond" pitchFamily="18" charset="0"/>
              </a:rPr>
              <a:t>Na Slovensku máme tri veterné elektrárne. </a:t>
            </a:r>
          </a:p>
          <a:p>
            <a:r>
              <a:rPr lang="sk-SK" dirty="0" smtClean="0">
                <a:latin typeface="Garamond" pitchFamily="18" charset="0"/>
              </a:rPr>
              <a:t>Jedna je na Záhorí, druhá na Myjave a tretia, ktorá zatiaľ nefunguje, je na Kysuciach. </a:t>
            </a:r>
          </a:p>
          <a:p>
            <a:r>
              <a:rPr lang="sk-SK" dirty="0" smtClean="0">
                <a:latin typeface="Garamond" pitchFamily="18" charset="0"/>
              </a:rPr>
              <a:t>Tieto tri elektrárne majú dokopy inštalovaný výkon 5,1 megawattu a ročne sú schopné vyrobiť elektrinu zhruba pre 3-tisíc domácností.</a:t>
            </a:r>
          </a:p>
          <a:p>
            <a:r>
              <a:rPr lang="sk-SK" dirty="0" smtClean="0">
                <a:latin typeface="Garamond" pitchFamily="18" charset="0"/>
              </a:rPr>
              <a:t> Je to žalostne málo, najmä v porovnaní s inými krajinami. Slovensko je vo využívaní veternej energie v Európe dlhodobo na posledných priečkach.</a:t>
            </a:r>
            <a:endParaRPr lang="sk-SK" dirty="0">
              <a:latin typeface="Garamond" pitchFamily="18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sk-SK" sz="4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Garamond" pitchFamily="18" charset="0"/>
              </a:rPr>
              <a:t>Najväčšia veterná elektráreň na svete</a:t>
            </a:r>
            <a:endParaRPr lang="sk-SK" sz="48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Garamond" pitchFamily="18" charset="0"/>
            </a:endParaRPr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304800" y="1524000"/>
            <a:ext cx="8458200" cy="5105400"/>
          </a:xfrm>
        </p:spPr>
        <p:txBody>
          <a:bodyPr>
            <a:normAutofit/>
          </a:bodyPr>
          <a:lstStyle/>
          <a:p>
            <a:r>
              <a:rPr lang="sk-SK" dirty="0" smtClean="0">
                <a:latin typeface="Garamond" pitchFamily="18" charset="0"/>
              </a:rPr>
              <a:t>Najväčšia veterná elektráreň na svete vybudovaná spoločnosťou Siemens, konkrétne elektráreň s najväčšími veternými turbínami na svete. </a:t>
            </a:r>
          </a:p>
          <a:p>
            <a:r>
              <a:rPr lang="sk-SK" dirty="0" smtClean="0">
                <a:latin typeface="Garamond" pitchFamily="18" charset="0"/>
              </a:rPr>
              <a:t>Vybudovali ju koncom roka 2012 v Británii a skladá sa z 300 turbín. Jedna táto turbína váži viac ako 75 ton a jej rozmery sú impozantné- 154 metrov (od vrcholu k vrcholu turbíny). S takým rozmerom turbín sa môže Siemens pochváliť jediný. Jedna turbína “vyrobí” až</a:t>
            </a:r>
            <a:r>
              <a:rPr lang="sk-SK" b="1" dirty="0" smtClean="0">
                <a:latin typeface="Garamond" pitchFamily="18" charset="0"/>
              </a:rPr>
              <a:t> </a:t>
            </a:r>
            <a:r>
              <a:rPr lang="sk-SK" dirty="0" smtClean="0">
                <a:latin typeface="Garamond" pitchFamily="18" charset="0"/>
              </a:rPr>
              <a:t>6 MW elektrickej energie.</a:t>
            </a:r>
            <a:endParaRPr lang="sk-SK" dirty="0">
              <a:latin typeface="Garamond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ív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57</TotalTime>
  <Words>344</Words>
  <Application>Microsoft Office PowerPoint</Application>
  <PresentationFormat>Prezentácia na obrazovke (4:3)</PresentationFormat>
  <Paragraphs>31</Paragraphs>
  <Slides>11</Slides>
  <Notes>0</Notes>
  <HiddenSlides>0</HiddenSlides>
  <MMClips>0</MMClips>
  <ScaleCrop>false</ScaleCrop>
  <HeadingPairs>
    <vt:vector size="4" baseType="variant">
      <vt:variant>
        <vt:lpstr>Motív</vt:lpstr>
      </vt:variant>
      <vt:variant>
        <vt:i4>1</vt:i4>
      </vt:variant>
      <vt:variant>
        <vt:lpstr>Nadpisy snímok</vt:lpstr>
      </vt:variant>
      <vt:variant>
        <vt:i4>11</vt:i4>
      </vt:variant>
    </vt:vector>
  </HeadingPairs>
  <TitlesOfParts>
    <vt:vector size="12" baseType="lpstr">
      <vt:lpstr>Motív Office</vt:lpstr>
      <vt:lpstr>Veterná energia</vt:lpstr>
      <vt:lpstr>Snímka 2</vt:lpstr>
      <vt:lpstr>História veternej energie  </vt:lpstr>
      <vt:lpstr>Rozdelenie veterných elektrární</vt:lpstr>
      <vt:lpstr>Veterné turbíny</vt:lpstr>
      <vt:lpstr>Snímka 6</vt:lpstr>
      <vt:lpstr>Výkon veterných turbín vo svete</vt:lpstr>
      <vt:lpstr>Veterné elektrárne na Slovensku</vt:lpstr>
      <vt:lpstr>Najväčšia veterná elektráreň na svete</vt:lpstr>
      <vt:lpstr>Snímka 10</vt:lpstr>
      <vt:lpstr>Ďakujem za pozornosť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Veterná energia</dc:title>
  <dc:creator>student104</dc:creator>
  <cp:lastModifiedBy>admin</cp:lastModifiedBy>
  <cp:revision>10</cp:revision>
  <dcterms:created xsi:type="dcterms:W3CDTF">2013-05-22T05:48:02Z</dcterms:created>
  <dcterms:modified xsi:type="dcterms:W3CDTF">2013-05-27T06:14:24Z</dcterms:modified>
</cp:coreProperties>
</file>